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63" r:id="rId19"/>
    <p:sldId id="264" r:id="rId20"/>
    <p:sldId id="26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>
        <p:scale>
          <a:sx n="107" d="100"/>
          <a:sy n="107" d="100"/>
        </p:scale>
        <p:origin x="-8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AB57-A760-450E-9209-09AE11933EC6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91733-A910-4591-A398-D2FCC3C91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AB57-A760-450E-9209-09AE11933EC6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91733-A910-4591-A398-D2FCC3C91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AB57-A760-450E-9209-09AE11933EC6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91733-A910-4591-A398-D2FCC3C91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AB57-A760-450E-9209-09AE11933EC6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91733-A910-4591-A398-D2FCC3C91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AB57-A760-450E-9209-09AE11933EC6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91733-A910-4591-A398-D2FCC3C91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AB57-A760-450E-9209-09AE11933EC6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91733-A910-4591-A398-D2FCC3C91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AB57-A760-450E-9209-09AE11933EC6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91733-A910-4591-A398-D2FCC3C91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AB57-A760-450E-9209-09AE11933EC6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91733-A910-4591-A398-D2FCC3C91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AB57-A760-450E-9209-09AE11933EC6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91733-A910-4591-A398-D2FCC3C91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AB57-A760-450E-9209-09AE11933EC6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91733-A910-4591-A398-D2FCC3C91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B4AB57-A760-450E-9209-09AE11933EC6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E91733-A910-4591-A398-D2FCC3C91DF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B4AB57-A760-450E-9209-09AE11933EC6}" type="datetimeFigureOut">
              <a:rPr lang="ru-RU" smtClean="0"/>
              <a:t>08.11.2018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E91733-A910-4591-A398-D2FCC3C91DF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7829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Примерная основная образовательная программа дошкольного образования </a:t>
            </a:r>
            <a:br>
              <a:rPr lang="ru-RU" b="1" dirty="0" smtClean="0"/>
            </a:br>
            <a:r>
              <a:rPr lang="ru-RU" sz="7200" b="1" dirty="0" smtClean="0">
                <a:solidFill>
                  <a:srgbClr val="00B050"/>
                </a:solidFill>
              </a:rPr>
              <a:t>«</a:t>
            </a:r>
            <a:r>
              <a:rPr lang="ru-RU" sz="7200" b="1" dirty="0" smtClean="0">
                <a:solidFill>
                  <a:srgbClr val="00B050"/>
                </a:solidFill>
                <a:cs typeface="Aharoni" pitchFamily="2" charset="-79"/>
              </a:rPr>
              <a:t>МИР ОТКРЫТИЙ»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3140968"/>
            <a:ext cx="4968552" cy="2985195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/>
              <a:t>  </a:t>
            </a:r>
          </a:p>
          <a:p>
            <a:pPr algn="ctr">
              <a:buNone/>
            </a:pPr>
            <a:r>
              <a:rPr lang="ru-RU" b="1" dirty="0" smtClean="0"/>
              <a:t> </a:t>
            </a:r>
            <a:r>
              <a:rPr lang="ru-RU" dirty="0" smtClean="0"/>
              <a:t>Согласовано с Федеральным законом «Об образовании в РФ» и ФГОС дошкольного образования</a:t>
            </a:r>
          </a:p>
          <a:p>
            <a:endParaRPr lang="ru-RU" dirty="0"/>
          </a:p>
        </p:txBody>
      </p:sp>
      <p:pic>
        <p:nvPicPr>
          <p:cNvPr id="5" name="Содержимое 4" descr="0_6cb57_53509531_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214048" y="3141663"/>
            <a:ext cx="2906903" cy="2984500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ПОЗНАВАТЕЛЬНОЕ РАЗВИТИЕ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340768"/>
            <a:ext cx="6275040" cy="4785395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u="sng" dirty="0" smtClean="0"/>
              <a:t>Предполагает</a:t>
            </a:r>
            <a:r>
              <a:rPr lang="ru-RU" dirty="0" smtClean="0"/>
              <a:t> </a:t>
            </a:r>
            <a:r>
              <a:rPr lang="ru-RU" dirty="0"/>
              <a:t>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</a:t>
            </a:r>
            <a:r>
              <a:rPr lang="ru-RU" dirty="0" err="1"/>
              <a:t>социокультурных</a:t>
            </a:r>
            <a:r>
              <a:rPr lang="ru-RU" dirty="0"/>
              <a:t>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Содержимое 6" descr="127080472514.gif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6660232" y="1916832"/>
            <a:ext cx="2250737" cy="2532757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РЕЧЕВОЕ РАЗВИТИЕ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5698976" cy="478539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Включает </a:t>
            </a:r>
            <a:r>
              <a:rPr lang="ru-RU" dirty="0"/>
              <a:t>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endParaRPr lang="ru-RU" dirty="0"/>
          </a:p>
        </p:txBody>
      </p:sp>
      <p:pic>
        <p:nvPicPr>
          <p:cNvPr id="5" name="Содержимое 4" descr="1374854853-564696-425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372200" y="1484784"/>
            <a:ext cx="2243137" cy="2372549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ХУДОЖЕСТВЕННО-ЭСТЕТИЧЕСКОЕ РАЗВИТИЕ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482952" cy="4781128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/>
              <a:t>Предполагает </a:t>
            </a:r>
            <a:r>
              <a:rPr lang="ru-RU" dirty="0"/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</p:txBody>
      </p:sp>
      <p:pic>
        <p:nvPicPr>
          <p:cNvPr id="5" name="Содержимое 4" descr="106898776_large_3474030_9f4e2ff2c79f0e74267bea635522d4cethumb640x480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868144" y="2420888"/>
            <a:ext cx="3080346" cy="2310259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ФИЗИЧЕСКОЕ РАЗВИТИЕ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8720"/>
            <a:ext cx="5050904" cy="576064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/>
              <a:t>Включает </a:t>
            </a:r>
            <a:r>
              <a:rPr lang="ru-RU" dirty="0"/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/>
              <a:t>саморегуляции</a:t>
            </a:r>
            <a:r>
              <a:rPr lang="ru-RU" dirty="0"/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</p:txBody>
      </p:sp>
      <p:pic>
        <p:nvPicPr>
          <p:cNvPr id="5" name="Содержимое 4" descr="zaryadkam.pn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574463" y="2348880"/>
            <a:ext cx="3569537" cy="1932648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ВИДЫ ДЕЯТЕЛЬНОСТИ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МЛАДЕНЧЕСКИЙ ВОЗРАСТ (2 мес.-1 год)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626968" cy="4525963"/>
          </a:xfrm>
        </p:spPr>
        <p:txBody>
          <a:bodyPr/>
          <a:lstStyle/>
          <a:p>
            <a:pPr algn="just"/>
            <a:r>
              <a:rPr lang="ru-RU" dirty="0" smtClean="0"/>
              <a:t>Непосредственное </a:t>
            </a:r>
            <a:r>
              <a:rPr lang="ru-RU" dirty="0"/>
              <a:t>эмоциональное общение с взрослым, манипулирование с предметами и познавательно-исследовательские действия, восприятие музыки, детских песен и стихов, двигательная активность и тактильно-двигательные </a:t>
            </a:r>
            <a:r>
              <a:rPr lang="ru-RU" dirty="0" smtClean="0"/>
              <a:t>игры</a:t>
            </a:r>
            <a:endParaRPr lang="ru-RU" dirty="0"/>
          </a:p>
        </p:txBody>
      </p:sp>
      <p:pic>
        <p:nvPicPr>
          <p:cNvPr id="5" name="Содержимое 4" descr="978c7bda404ba42576154fcdf24da1e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300788" y="2290832"/>
            <a:ext cx="2386012" cy="314469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ВИДЫ ДЕЯТЕЛЬНОСТИ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РАННИЙ ВОЗРАСТ (1 год-3 года)</a:t>
            </a:r>
            <a:endParaRPr lang="ru-RU" b="1" dirty="0">
              <a:solidFill>
                <a:srgbClr val="00B050"/>
              </a:solidFill>
            </a:endParaRPr>
          </a:p>
        </p:txBody>
      </p:sp>
      <p:pic>
        <p:nvPicPr>
          <p:cNvPr id="9" name="Содержимое 8" descr="24297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420888"/>
            <a:ext cx="2819539" cy="2697163"/>
          </a:xfrm>
        </p:spPr>
      </p:pic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2843808" y="1600200"/>
            <a:ext cx="5842992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smtClean="0"/>
              <a:t>Предметная деятельность и игры с составными и динамическими игрушками; экспериментирование с материалами и веществами (песок, вода, тесто и пр.), общение с взрослым и совместные игры со сверстниками под руководством взрослого, самообслуживание и действия с бытовыми предметами-орудиями (ложка, совок, лопатка и пр.), восприятие смысла музыки, сказок, стихов, рассматривание картинок, двигательная активность.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ВИДЫ ДЕЯТЕЛЬНОСТИ </a:t>
            </a:r>
            <a:br>
              <a:rPr lang="ru-RU" b="1" dirty="0" smtClean="0">
                <a:solidFill>
                  <a:srgbClr val="00B050"/>
                </a:solidFill>
              </a:rPr>
            </a:br>
            <a:r>
              <a:rPr lang="ru-RU" b="1" dirty="0" smtClean="0">
                <a:solidFill>
                  <a:srgbClr val="00B050"/>
                </a:solidFill>
              </a:rPr>
              <a:t>ДОШКОЛЬНЫЙ ВОЗРАСТ (3 года-8 лет)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5940152" cy="5069160"/>
          </a:xfrm>
        </p:spPr>
        <p:txBody>
          <a:bodyPr>
            <a:noAutofit/>
          </a:bodyPr>
          <a:lstStyle/>
          <a:p>
            <a:pPr lvl="0"/>
            <a:r>
              <a:rPr lang="ru-RU" sz="1600" dirty="0"/>
              <a:t>р</a:t>
            </a:r>
            <a:r>
              <a:rPr lang="ru-RU" sz="1600" dirty="0" smtClean="0"/>
              <a:t>яд </a:t>
            </a:r>
            <a:r>
              <a:rPr lang="ru-RU" sz="1600" dirty="0"/>
              <a:t>видов деятельности, таких как </a:t>
            </a:r>
            <a:r>
              <a:rPr lang="ru-RU" sz="1600" b="1" dirty="0"/>
              <a:t>игровая</a:t>
            </a:r>
            <a:r>
              <a:rPr lang="ru-RU" sz="1600" dirty="0"/>
              <a:t>, включая сюжетно-ролевую игру, игру с правилами и другие виды игры,</a:t>
            </a:r>
          </a:p>
          <a:p>
            <a:pPr lvl="0"/>
            <a:r>
              <a:rPr lang="ru-RU" sz="1600" b="1" dirty="0"/>
              <a:t>коммуникативная</a:t>
            </a:r>
            <a:r>
              <a:rPr lang="ru-RU" sz="1600" dirty="0"/>
              <a:t> (общение и взаимодействие со взрослыми и сверстниками),</a:t>
            </a:r>
          </a:p>
          <a:p>
            <a:pPr lvl="0"/>
            <a:r>
              <a:rPr lang="ru-RU" sz="1600" b="1" dirty="0"/>
              <a:t>познавательно-исследовательская</a:t>
            </a:r>
            <a:r>
              <a:rPr lang="ru-RU" sz="1600" dirty="0"/>
              <a:t> (исследования объектов окружающего мира и экспериментирования с ними), </a:t>
            </a:r>
          </a:p>
          <a:p>
            <a:pPr lvl="0"/>
            <a:r>
              <a:rPr lang="ru-RU" sz="1600" b="1" dirty="0"/>
              <a:t>восприятие художественной литературы и фольклора, </a:t>
            </a:r>
            <a:endParaRPr lang="ru-RU" sz="1600" dirty="0"/>
          </a:p>
          <a:p>
            <a:pPr lvl="0"/>
            <a:r>
              <a:rPr lang="ru-RU" sz="1600" b="1" dirty="0"/>
              <a:t>самообслуживание и элементарный бытовой труд</a:t>
            </a:r>
            <a:r>
              <a:rPr lang="ru-RU" sz="1600" dirty="0"/>
              <a:t> (в помещении и на улице), </a:t>
            </a:r>
          </a:p>
          <a:p>
            <a:pPr lvl="0"/>
            <a:r>
              <a:rPr lang="ru-RU" sz="1600" b="1" dirty="0"/>
              <a:t>конструирование</a:t>
            </a:r>
            <a:r>
              <a:rPr lang="ru-RU" sz="1600" dirty="0"/>
              <a:t> из разного материала, включая конструкторы, модули, бумагу, природный и иной материал, </a:t>
            </a:r>
          </a:p>
          <a:p>
            <a:pPr lvl="0"/>
            <a:r>
              <a:rPr lang="ru-RU" sz="1600" b="1" dirty="0"/>
              <a:t>изобразительная</a:t>
            </a:r>
            <a:r>
              <a:rPr lang="ru-RU" sz="1600" dirty="0"/>
              <a:t> (рисование, лепка, аппликация), </a:t>
            </a:r>
          </a:p>
          <a:p>
            <a:pPr lvl="0"/>
            <a:r>
              <a:rPr lang="ru-RU" sz="1600" b="1" dirty="0"/>
              <a:t>музыкальная</a:t>
            </a:r>
            <a:r>
              <a:rPr lang="ru-RU" sz="1600" dirty="0"/>
              <a:t> (восприятие и понимание смысла музыкальных произведений, пение, музыкально-ритмические движения, игры на детских музыкальных инструментах) </a:t>
            </a:r>
          </a:p>
          <a:p>
            <a:pPr lvl="0"/>
            <a:r>
              <a:rPr lang="ru-RU" sz="1600" b="1" dirty="0"/>
              <a:t>двигательная</a:t>
            </a:r>
            <a:r>
              <a:rPr lang="ru-RU" sz="1600" dirty="0"/>
              <a:t> (овладение основными движениями) формы активности ребенка.</a:t>
            </a:r>
          </a:p>
        </p:txBody>
      </p:sp>
      <p:pic>
        <p:nvPicPr>
          <p:cNvPr id="7" name="Содержимое 6" descr="deca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868144" y="1556792"/>
            <a:ext cx="3096344" cy="2469085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64219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ФОРМЫ ВЗАИМОДЕЙСТВИЯ С РОДИТЕЛЯМИ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400" i="1" dirty="0" smtClean="0"/>
              <a:t>«Мамы, папы, нам без вас – все равно, что вам без нас» С. Михалков</a:t>
            </a:r>
            <a:endParaRPr lang="ru-RU" sz="2400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5338936" cy="4392488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ИНФОРМАЦИОННЫЕ (рекламные буклеты, листовки, памятки и информационные письма, информация на сайте и др.)</a:t>
            </a:r>
          </a:p>
          <a:p>
            <a:r>
              <a:rPr lang="ru-RU" dirty="0" smtClean="0"/>
              <a:t>ОРГАНИЗАЦИОННЫЕ (родительские собрания, анкетирование, встречи и др.)</a:t>
            </a:r>
          </a:p>
          <a:p>
            <a:r>
              <a:rPr lang="ru-RU" dirty="0" smtClean="0"/>
              <a:t>ОРГАНИЗАЦИОННО-ДЕЯТЕЛЬНОСТНЫЕ (совместные детско-родительские проекты, вернисажи и др.)</a:t>
            </a:r>
          </a:p>
          <a:p>
            <a:r>
              <a:rPr lang="ru-RU" dirty="0" smtClean="0"/>
              <a:t>УЧАСТИЕ РОДИТЕЛЕЙ В ПЕДАГОГИЧЕСКОМ ПРОЦЕССЕ (занятия с участием родителей, беседы с детьми на различные темы и др.) </a:t>
            </a:r>
            <a:endParaRPr lang="ru-RU" dirty="0"/>
          </a:p>
        </p:txBody>
      </p:sp>
      <p:pic>
        <p:nvPicPr>
          <p:cNvPr id="5" name="Содержимое 4" descr="parent-workshop3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796136" y="2276872"/>
            <a:ext cx="3047243" cy="2297153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ЦЕЛЕВЫЕ ОРИЕНТИРЫ К 3 ГОДАМ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1052736"/>
            <a:ext cx="6696744" cy="5805264"/>
          </a:xfrm>
        </p:spPr>
        <p:txBody>
          <a:bodyPr>
            <a:normAutofit fontScale="62500" lnSpcReduction="20000"/>
          </a:bodyPr>
          <a:lstStyle/>
          <a:p>
            <a:r>
              <a:rPr lang="ru-RU" sz="2100" dirty="0" smtClean="0"/>
              <a:t>Ребёнок интересуется окружающими предметами и активно действует с ними; эмоционально вовлечен в действия с игрушками и другими предметами, стремится проявлять настойчивость в достижении результата своих действий.</a:t>
            </a:r>
          </a:p>
          <a:p>
            <a:r>
              <a:rPr lang="ru-RU" sz="2100" dirty="0" smtClean="0"/>
              <a:t>Ребенок использует специфические, культурно-фиксированные предметные действия, знает назначение бытовых предметов (ложки, расчески, карандаша и пр.) и умеет пользоваться ими. Владеет простейшими навыками самообслуживания; стремиться проявлять самостоятельность в бытовом и игровом поведении. Может вариативно менять свои действия на пути достижения цели.</a:t>
            </a:r>
          </a:p>
          <a:p>
            <a:r>
              <a:rPr lang="ru-RU" sz="2100" dirty="0" smtClean="0"/>
              <a:t>Ребёнок проявляет стремление к независимости, свободе, перестройке отношений с взрослыми (выбор движения, материала, места, партнеров, длительности деятельности и т.п.</a:t>
            </a:r>
          </a:p>
          <a:p>
            <a:r>
              <a:rPr lang="ru-RU" sz="2100" dirty="0" smtClean="0"/>
              <a:t>Ребёнок владеет активной речью, включенной в общение, может обращаться с вопросами и просьбами, понимает речь взрослых; знает названия окружающих предметов и игрушек.</a:t>
            </a:r>
          </a:p>
          <a:p>
            <a:r>
              <a:rPr lang="ru-RU" sz="2100" dirty="0" smtClean="0"/>
              <a:t>В общении ребёнка преобладает положительный эмоциональный фон; ребёнок не  проявляет необоснованной агрессии по отношению к окружающим и себе. В соответствующих ситуациях сопереживает сверстнику, герою литературного произведения, мультфильма.</a:t>
            </a:r>
          </a:p>
          <a:p>
            <a:r>
              <a:rPr lang="ru-RU" sz="2100" dirty="0" smtClean="0"/>
              <a:t>Ребенок стремится к общению с взрослыми и активно подражает им в движениях и действиях.</a:t>
            </a:r>
          </a:p>
          <a:p>
            <a:r>
              <a:rPr lang="ru-RU" sz="2100" dirty="0" smtClean="0"/>
              <a:t>Ребенок проявляет  интерес к сверстникам; наблюдает за их действиями и подражает им.</a:t>
            </a:r>
          </a:p>
          <a:p>
            <a:r>
              <a:rPr lang="ru-RU" sz="2100" dirty="0" smtClean="0"/>
              <a:t>Ребёнок проявляет интерес к стихам, песням и сказкам, рассматриванию картинок, стремится двигаться под музыку; эмоционально откликается  на различные произведения культуры и искусства.</a:t>
            </a:r>
          </a:p>
          <a:p>
            <a:r>
              <a:rPr lang="ru-RU" sz="2100" dirty="0" smtClean="0"/>
              <a:t>У ребенка развита крупная моторика, он стремится осваивать различные виды движений. Пытается использовать приобретенные двигательные навыки в новых предлагаемых условиях.</a:t>
            </a:r>
          </a:p>
          <a:p>
            <a:r>
              <a:rPr lang="ru-RU" sz="2100" dirty="0" smtClean="0"/>
              <a:t>Ребёнок узнает и называет членов своей семьи. Ориентируется в отношении </a:t>
            </a:r>
            <a:r>
              <a:rPr lang="ru-RU" sz="2100" dirty="0" err="1" smtClean="0"/>
              <a:t>гендерных</a:t>
            </a:r>
            <a:r>
              <a:rPr lang="ru-RU" sz="2100" dirty="0" smtClean="0"/>
              <a:t> представлений  о людях и себе  и возраста людей. Имеет первичные представления о некоторых профессиях (продавец, воспитатель, врач, водитель).</a:t>
            </a:r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dirty="0"/>
          </a:p>
        </p:txBody>
      </p:sp>
      <p:pic>
        <p:nvPicPr>
          <p:cNvPr id="5" name="Содержимое 4" descr="69846_origina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876256" y="1556792"/>
            <a:ext cx="1811337" cy="1841526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247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ЦЕЛЕВЫЕ ОРИЕНТИРЫ К 7 ГОДАМ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79512" y="908720"/>
            <a:ext cx="6264696" cy="5217443"/>
          </a:xfrm>
        </p:spPr>
        <p:txBody>
          <a:bodyPr>
            <a:noAutofit/>
          </a:bodyPr>
          <a:lstStyle/>
          <a:p>
            <a:pPr algn="just"/>
            <a:r>
              <a:rPr lang="ru-RU" sz="1600" dirty="0" smtClean="0"/>
              <a:t>Ребенок овладевает основными культурными средствами и способами деятельности, проявляет инициативу и самостоятельность в разных видах деятельности; способен выбирать себе род занятий, участников совместной деятельности.</a:t>
            </a:r>
          </a:p>
          <a:p>
            <a:pPr algn="just"/>
            <a:r>
              <a:rPr lang="ru-RU" sz="1600" dirty="0" smtClean="0"/>
              <a:t>Ребёнок обладает установкой положительного к миру, к разным видам труда, другим людям и самому себе, обладает чувством собственного достоинства.</a:t>
            </a:r>
          </a:p>
          <a:p>
            <a:pPr algn="just"/>
            <a:r>
              <a:rPr lang="ru-RU" sz="1600" dirty="0" smtClean="0"/>
              <a:t>Ребенок активно взаимодействует со сверстниками и взрослыми, участвует в совместных играх; способен договариваться, учитывать интересы и чувства других, сопереживать неудачам и радоваться успехам, адекватно проявлять свои чувства, в том числе чувство веры в себя, старается разрешать конфликты.</a:t>
            </a:r>
          </a:p>
          <a:p>
            <a:pPr algn="just"/>
            <a:r>
              <a:rPr lang="ru-RU" sz="1600" dirty="0" smtClean="0"/>
              <a:t> Ребенок владеет способами передачи собственных эмоциональных состояний, умеет сдерживать проявления негативных эмоций; откликается на эмоции близких людей и друзей, понимает эмоциональные состояния окружающих, проявляет сочувствие, готовность помочь окружающим, сопереживает персонажам сказок, историй, рассказов; эмоционально реагирует на произведения изобразительного искусства, музыкальные и художественные произведения, мир природы, умеет наслаждаться ее красотой; бережно относится к животным и растениям</a:t>
            </a:r>
            <a:endParaRPr lang="ru-RU" sz="1600" dirty="0"/>
          </a:p>
        </p:txBody>
      </p:sp>
      <p:pic>
        <p:nvPicPr>
          <p:cNvPr id="7" name="Содержимое 6" descr="126158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6588224" y="1340768"/>
            <a:ext cx="2372072" cy="2372072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Девиз программы: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300" i="1" dirty="0" smtClean="0"/>
              <a:t>Сначала я открывал истины, известные многим, затем стал открывать истины, известные некоторым, и, наконец, стал открывать истины, никому ещё не известные. </a:t>
            </a:r>
            <a:br>
              <a:rPr lang="ru-RU" sz="3300" i="1" dirty="0" smtClean="0"/>
            </a:br>
            <a:r>
              <a:rPr lang="ru-RU" sz="3300" i="1" dirty="0" smtClean="0"/>
              <a:t>К.Э. Циолковский</a:t>
            </a:r>
            <a:endParaRPr lang="ru-RU" sz="3300" i="1" dirty="0"/>
          </a:p>
        </p:txBody>
      </p:sp>
      <p:pic>
        <p:nvPicPr>
          <p:cNvPr id="4" name="Содержимое 3" descr="63000756_1282393898_2b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627784" y="3356992"/>
            <a:ext cx="4107160" cy="308037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597352"/>
          </a:xfrm>
        </p:spPr>
        <p:txBody>
          <a:bodyPr>
            <a:normAutofit fontScale="92500" lnSpcReduction="20000"/>
          </a:bodyPr>
          <a:lstStyle/>
          <a:p>
            <a:r>
              <a:rPr lang="ru-RU" sz="1600" dirty="0" smtClean="0"/>
              <a:t> Ребенок обладает развитым воображением, которое реализуется в разных видах деятельности, и прежде всего в игре; владеет разными формами и видами игры, различает условную и реальную ситуации.</a:t>
            </a:r>
          </a:p>
          <a:p>
            <a:r>
              <a:rPr lang="ru-RU" sz="1600" dirty="0" smtClean="0"/>
              <a:t> 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грамотности.</a:t>
            </a:r>
          </a:p>
          <a:p>
            <a:r>
              <a:rPr lang="ru-RU" sz="1600" dirty="0" smtClean="0"/>
              <a:t> У ребенка развита крупная и мелкая моторика; он подвижен, вынослив, владеет основными движениями, может контролировать свои движения и управлять ими.</a:t>
            </a:r>
          </a:p>
          <a:p>
            <a:r>
              <a:rPr lang="ru-RU" sz="1600" dirty="0" smtClean="0"/>
              <a:t>Ребенок способен к волевым усилиям, может следовать социальным нормам поведения и правилам в разных видах деятельности, во взаимоотношениях с взрослыми и сверстниками, может соблюдать правила безопасного поведения и личной гигиены; может оценить свои и чужие поступки в соответствии с первичными ценностными представлениями о том, «что такое хорошо, а что такое плохо».</a:t>
            </a:r>
          </a:p>
          <a:p>
            <a:r>
              <a:rPr lang="ru-RU" sz="1600" dirty="0" smtClean="0"/>
              <a:t> Ребенок проявляет любознательность, задает вопросы, интересуется причинно-следственными связями, пытается самостоятельно придумывать объяснения явлениям природы и поступкам людей, склонен экспериментировать и наблюдать.</a:t>
            </a:r>
          </a:p>
          <a:p>
            <a:r>
              <a:rPr lang="ru-RU" sz="1600" dirty="0" smtClean="0"/>
              <a:t> Ребенок проявляет познавательный интерес и уважение к явлениям  истории и культуры своей семьи, города, страны; проявляет толерантность,  интерес, симпатию и уважение к носителям других национальных культур, стремится к познавательно-личностному общению с ними.</a:t>
            </a:r>
          </a:p>
          <a:p>
            <a:r>
              <a:rPr lang="ru-RU" sz="1600" dirty="0" smtClean="0"/>
              <a:t> Ребенок обладает начальными знаниями о себе, о природном и социальном мире, в котором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</a:t>
            </a:r>
          </a:p>
          <a:p>
            <a:r>
              <a:rPr lang="ru-RU" sz="1600" dirty="0" smtClean="0"/>
              <a:t> Ребенок способен к принятию собственных решений, опираясь на свои знания и умения в различных видах деятельности; стремится самостоятельно  преодолевать ситуации затруднения разными способами, в зависимости от ситуации может преобразовывать способы решения задач (проблем).</a:t>
            </a:r>
          </a:p>
          <a:p>
            <a:r>
              <a:rPr lang="ru-RU" sz="1600" dirty="0" smtClean="0"/>
              <a:t> Ребенок умеет работать по правилу, по образцу и по простейшему алгоритму (3-4 шага); с помощью взрослого может определить свое затруднение, выявить его причины и сформулировать познавательную задачу, зафиксировать достижение результата и условий, которые позволили его достичь.</a:t>
            </a:r>
            <a:endParaRPr lang="ru-RU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Основные особенности программы: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Программа «Мир открытий» – это</a:t>
            </a:r>
          </a:p>
          <a:p>
            <a:r>
              <a:rPr lang="ru-RU" sz="3000" dirty="0" smtClean="0"/>
              <a:t>Отечественная программа</a:t>
            </a:r>
          </a:p>
          <a:p>
            <a:r>
              <a:rPr lang="ru-RU" sz="3000" dirty="0" smtClean="0"/>
              <a:t>Программа нового поколения</a:t>
            </a:r>
          </a:p>
          <a:p>
            <a:r>
              <a:rPr lang="ru-RU" sz="3000" dirty="0" smtClean="0"/>
              <a:t>Развивающая программа</a:t>
            </a:r>
          </a:p>
          <a:p>
            <a:r>
              <a:rPr lang="ru-RU" sz="3000" dirty="0" err="1" smtClean="0"/>
              <a:t>Здоровьесозидающая</a:t>
            </a:r>
            <a:r>
              <a:rPr lang="ru-RU" sz="3000" dirty="0" smtClean="0"/>
              <a:t> программа</a:t>
            </a:r>
          </a:p>
          <a:p>
            <a:r>
              <a:rPr lang="ru-RU" sz="3000" dirty="0" smtClean="0"/>
              <a:t>Программа, обеспечивающая преемственность между дошкольным и начальным уровнями общего образования</a:t>
            </a:r>
          </a:p>
          <a:p>
            <a:r>
              <a:rPr lang="ru-RU" sz="3000" dirty="0" smtClean="0"/>
              <a:t>Программа открытого типа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МИССИЯ ПРОГРАММЫ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ОТКРЫТИЕ РЕБЁНКОМ:</a:t>
            </a:r>
          </a:p>
          <a:p>
            <a:r>
              <a:rPr lang="ru-RU" sz="2000" dirty="0"/>
              <a:t>о</a:t>
            </a:r>
            <a:r>
              <a:rPr lang="ru-RU" sz="2000" dirty="0" smtClean="0"/>
              <a:t>кружающего мира, самого себя и других людей в этом мире в процессе совместной с взрослыми и самостоятельной деятельности (игровой, коммуникативной, познавательно-исследовательской и др.);</a:t>
            </a:r>
          </a:p>
          <a:p>
            <a:pPr>
              <a:buNone/>
            </a:pPr>
            <a:r>
              <a:rPr lang="ru-RU" dirty="0" smtClean="0"/>
              <a:t>ОТКРЫТИЕ ПЕДАГОГАМИ: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э</a:t>
            </a:r>
            <a:r>
              <a:rPr lang="ru-RU" sz="2000" dirty="0" smtClean="0"/>
              <a:t>ффективных инструментов развития ребёнка, обеспечивающих условия для его саморазвития и успешной самореализации;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н</a:t>
            </a:r>
            <a:r>
              <a:rPr lang="ru-RU" sz="2000" dirty="0" smtClean="0"/>
              <a:t>овых векторов и горизонтов личностного и профессионального роста;</a:t>
            </a:r>
          </a:p>
          <a:p>
            <a:pPr>
              <a:buNone/>
            </a:pPr>
            <a:r>
              <a:rPr lang="ru-RU" sz="3500" dirty="0" smtClean="0"/>
              <a:t>ОТКРЫТИЕ РОДИТЕЛЯМИ: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в</a:t>
            </a:r>
            <a:r>
              <a:rPr lang="ru-RU" sz="2000" dirty="0" smtClean="0"/>
              <a:t>озможностей более глубокого понимания своих детей, осознанного участия в их образовании;</a:t>
            </a:r>
          </a:p>
          <a:p>
            <a:pPr>
              <a:buFont typeface="Arial" charset="0"/>
              <a:buChar char="•"/>
            </a:pPr>
            <a:r>
              <a:rPr lang="ru-RU" sz="2000" dirty="0"/>
              <a:t>н</a:t>
            </a:r>
            <a:r>
              <a:rPr lang="ru-RU" sz="2000" dirty="0" smtClean="0"/>
              <a:t>овых смыслов и возможностей в повышении родительской компетенции</a:t>
            </a:r>
          </a:p>
          <a:p>
            <a:pPr>
              <a:buFont typeface="Arial" charset="0"/>
              <a:buChar char="•"/>
            </a:pPr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ЦЕЛЬ ПРОГРАММЫ: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 smtClean="0"/>
              <a:t>   Накопление ребёнком культурного опыта деятельности и общения в процессе активного взаимодействия с окружающим миром, другими детьми и взрослыми, решения задач и проблем (в соответствии с возрастом) как основы для формирования в его сознании целостной картины мира, готовности к непрерывному образованию, саморазвитию и успешной самореализации на всех этапах жизни.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ЗАДАЧИ РЕАЛИЗАЦИИ ПРОГРАММЫ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619268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3400" dirty="0" smtClean="0"/>
              <a:t>Охрана и укрепления здоровья детей, обеспечения их физической и психологической безопасности, эмоционального благополучия; </a:t>
            </a:r>
          </a:p>
          <a:p>
            <a:pPr algn="just"/>
            <a:r>
              <a:rPr lang="ru-RU" sz="3400" dirty="0" smtClean="0"/>
              <a:t>Развитие социальных, нравственных, физических, интеллектуальных, эстетических качеств детей; создание благоприятных условий для гармоничного развития детей в соответствии с возрастными и индивидуальными особенностями и склонностями каждого ребёнка;</a:t>
            </a:r>
          </a:p>
          <a:p>
            <a:pPr algn="just"/>
            <a:r>
              <a:rPr lang="ru-RU" sz="3400" dirty="0" smtClean="0"/>
              <a:t>Формирование у ребёнка способностей потребностей открывать и творить самого себя в основных формах человеческой деятельности, готовности познавать себя в единстве с миром, в диалоге с ним;</a:t>
            </a:r>
          </a:p>
          <a:p>
            <a:pPr algn="just"/>
            <a:r>
              <a:rPr lang="ru-RU" sz="3400" dirty="0" smtClean="0"/>
              <a:t>Формирование общей культуры личности ребёнка, в том числе ценностей здорового образа жизни, предпосылок учебной деятельности, инициативности, самостоятельности и ответственности, активной жизненной позиции;</a:t>
            </a:r>
          </a:p>
          <a:p>
            <a:pPr algn="just"/>
            <a:r>
              <a:rPr lang="ru-RU" sz="3400" dirty="0" smtClean="0"/>
              <a:t>Развитие способностей и творческого потенциала каждого ребёнка; организация содержательного взаимодействия ребёнка с другими детьми, взрослыми и окружающим миром;</a:t>
            </a:r>
          </a:p>
          <a:p>
            <a:pPr algn="just"/>
            <a:r>
              <a:rPr lang="ru-RU" sz="3400" dirty="0" smtClean="0"/>
              <a:t>Воспитание  в детях патриотических чувств, любви к Родине;</a:t>
            </a:r>
          </a:p>
          <a:p>
            <a:pPr algn="just"/>
            <a:r>
              <a:rPr lang="ru-RU" sz="3400" dirty="0" smtClean="0"/>
              <a:t>Формирование </a:t>
            </a:r>
            <a:r>
              <a:rPr lang="ru-RU" sz="3400" dirty="0" err="1" smtClean="0"/>
              <a:t>социокультурной</a:t>
            </a:r>
            <a:r>
              <a:rPr lang="ru-RU" sz="3400" dirty="0" smtClean="0"/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algn="just"/>
            <a:r>
              <a:rPr lang="ru-RU" sz="3400" dirty="0" smtClean="0"/>
              <a:t>Объединение воспитательно-оздоровительных ресурсов семьи и ДОО на основе традиционных духовно-нравственных ценностей семьи и общества; установление партнёрских взаимоотношений с семьей, оказание ей психолого-педагогической поддержки, повышение компетентности родителей (законных представителей) в вопросах развития и образования, охраны и укрепления </a:t>
            </a:r>
            <a:r>
              <a:rPr lang="ru-RU" sz="3400" dirty="0" err="1" smtClean="0"/>
              <a:t>зхдоровья</a:t>
            </a:r>
            <a:r>
              <a:rPr lang="ru-RU" sz="3400" dirty="0" smtClean="0"/>
              <a:t> детей;</a:t>
            </a:r>
          </a:p>
          <a:p>
            <a:pPr algn="just"/>
            <a:r>
              <a:rPr lang="ru-RU" sz="3400" dirty="0" smtClean="0"/>
              <a:t>Обеспечение преемственности целей, задач, методов и содержания образования с позиции </a:t>
            </a:r>
            <a:r>
              <a:rPr lang="ru-RU" sz="3400" dirty="0" err="1" smtClean="0"/>
              <a:t>самоценности</a:t>
            </a:r>
            <a:r>
              <a:rPr lang="ru-RU" sz="3400" dirty="0" smtClean="0"/>
              <a:t> каждого возраста и непрерывности образования  на всех этапах жизни человека. </a:t>
            </a:r>
          </a:p>
          <a:p>
            <a:endParaRPr lang="ru-RU" sz="3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700808"/>
          </a:xfrm>
        </p:spPr>
        <p:txBody>
          <a:bodyPr>
            <a:normAutofit/>
          </a:bodyPr>
          <a:lstStyle/>
          <a:p>
            <a:r>
              <a:rPr lang="ru-RU" sz="3000" dirty="0" smtClean="0"/>
              <a:t>Создание образовательной среды в программе происходит на основе </a:t>
            </a:r>
            <a:br>
              <a:rPr lang="ru-RU" sz="3000" dirty="0" smtClean="0"/>
            </a:br>
            <a:r>
              <a:rPr lang="ru-RU" sz="3000" b="1" dirty="0" smtClean="0">
                <a:solidFill>
                  <a:srgbClr val="00B050"/>
                </a:solidFill>
              </a:rPr>
              <a:t>ПРИНЦИПОВ ДЕЯТЕЛЬНОСТНОГО ОБУЧЕНИЯ</a:t>
            </a:r>
            <a:endParaRPr lang="ru-RU" sz="3000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2000" b="1" dirty="0" smtClean="0"/>
              <a:t>Принцип психологической комфортности</a:t>
            </a:r>
            <a:r>
              <a:rPr lang="ru-RU" sz="2000" dirty="0" smtClean="0"/>
              <a:t>. Взаимоотношения между детьми и взрослыми строятся на основе доброжелательности, поддержки и взаимопомощи</a:t>
            </a:r>
          </a:p>
          <a:p>
            <a:r>
              <a:rPr lang="ru-RU" sz="2000" b="1" dirty="0" smtClean="0"/>
              <a:t>Принцип деятельности</a:t>
            </a:r>
            <a:r>
              <a:rPr lang="ru-RU" sz="2000" dirty="0" smtClean="0"/>
              <a:t>. Основной акцент делается на организации самостоятельных детских «открытий» в процессе разнообразных видов деятельности (игре, общении, исследовании и пр.); педагог выступает, прежде всего, как организатор образовательного процесса;</a:t>
            </a:r>
          </a:p>
          <a:p>
            <a:r>
              <a:rPr lang="ru-RU" sz="2000" b="1" dirty="0" smtClean="0"/>
              <a:t>Принцип целостности</a:t>
            </a:r>
            <a:r>
              <a:rPr lang="ru-RU" sz="2000" dirty="0" smtClean="0"/>
              <a:t>:  Стратегия и тактика воспитательно-образовательной работы с детьми опирается на представление о целостной жизнедеятельности ребёнка. У ребёнка формируется целостное представление о мире, себе самом, </a:t>
            </a:r>
            <a:r>
              <a:rPr lang="ru-RU" sz="2000" dirty="0" err="1" smtClean="0"/>
              <a:t>социокультурных</a:t>
            </a:r>
            <a:r>
              <a:rPr lang="ru-RU" sz="2000" dirty="0" smtClean="0"/>
              <a:t> отношениях.</a:t>
            </a:r>
          </a:p>
          <a:p>
            <a:r>
              <a:rPr lang="ru-RU" sz="2000" b="1" dirty="0" smtClean="0"/>
              <a:t>Принцип минимакса. </a:t>
            </a:r>
            <a:r>
              <a:rPr lang="ru-RU" sz="2000" dirty="0" smtClean="0"/>
              <a:t>Создаются условия для продвижения каждого ребёнка по индивидуальной траектории развития и саморазвития – в своём темпе на уровне своего возможного максимума.</a:t>
            </a:r>
          </a:p>
          <a:p>
            <a:r>
              <a:rPr lang="ru-RU" sz="2000" b="1" dirty="0" smtClean="0"/>
              <a:t>Принцип творчества.  </a:t>
            </a:r>
            <a:r>
              <a:rPr lang="ru-RU" sz="2000" dirty="0" smtClean="0"/>
              <a:t>Образовательный процесс ориентирован на развитие творческих способностей каждого ребёнка, приобретение им собственного опыта творческой деятельности.</a:t>
            </a:r>
          </a:p>
          <a:p>
            <a:r>
              <a:rPr lang="ru-RU" sz="2000" b="1" dirty="0" smtClean="0"/>
              <a:t>Принцип вариативности. </a:t>
            </a:r>
            <a:r>
              <a:rPr lang="ru-RU" sz="2000" dirty="0" smtClean="0"/>
              <a:t>Детям предоставляются возможности выбора материалов, видов активности, участников совместной деятельности и общения, информации, способа действия и др.</a:t>
            </a:r>
          </a:p>
          <a:p>
            <a:r>
              <a:rPr lang="ru-RU" sz="2000" b="1" dirty="0" smtClean="0"/>
              <a:t>Принцип непрерывности</a:t>
            </a:r>
            <a:r>
              <a:rPr lang="ru-RU" sz="2000" dirty="0" smtClean="0"/>
              <a:t>. Обеспечивается преемственность в содержании, технологиях, методах  между дошкольным и начальным общим образованием. </a:t>
            </a:r>
            <a:endParaRPr lang="ru-RU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НАПРАВЛЕНИЯ РАЗВИТИЯ И ОБРАЗОВАНИЯ ДЕТЕЙ (ОБРАЗОВАТЕЛЬНЫЕ ОБЛАСТИ)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176464"/>
          </a:xfrm>
        </p:spPr>
        <p:txBody>
          <a:bodyPr/>
          <a:lstStyle/>
          <a:p>
            <a:r>
              <a:rPr lang="ru-RU" dirty="0" smtClean="0"/>
              <a:t>Социально-коммуникативное развитие;</a:t>
            </a:r>
          </a:p>
          <a:p>
            <a:r>
              <a:rPr lang="ru-RU" dirty="0" smtClean="0"/>
              <a:t>Познавательное развитие;</a:t>
            </a:r>
          </a:p>
          <a:p>
            <a:r>
              <a:rPr lang="ru-RU" dirty="0" smtClean="0"/>
              <a:t>Речевое развитие;</a:t>
            </a:r>
          </a:p>
          <a:p>
            <a:r>
              <a:rPr lang="ru-RU" dirty="0" smtClean="0"/>
              <a:t>Художественно-эстетическое развитие;</a:t>
            </a:r>
          </a:p>
          <a:p>
            <a:r>
              <a:rPr lang="ru-RU" dirty="0" smtClean="0"/>
              <a:t>Физическое развитие.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B050"/>
                </a:solidFill>
              </a:rPr>
              <a:t>СОЦИАЛЬНО-КОММУНИКАТИВНОЕ РАЗВИТИЕ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9368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772817"/>
            <a:ext cx="6059016" cy="432048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 smtClean="0"/>
              <a:t>саморегуляции</a:t>
            </a:r>
            <a:r>
              <a:rPr lang="ru-RU" dirty="0" smtClean="0"/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93687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7" name="Содержимое 6" descr="0_91650_dc25ba40_XL.pn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6588224" y="1916832"/>
            <a:ext cx="2555776" cy="1667644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2186</Words>
  <Application>Microsoft Office PowerPoint</Application>
  <PresentationFormat>Экран (4:3)</PresentationFormat>
  <Paragraphs>104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Примерная основная образовательная программа дошкольного образования  «МИР ОТКРЫТИЙ»</vt:lpstr>
      <vt:lpstr>Девиз программы: Сначала я открывал истины, известные многим, затем стал открывать истины, известные некоторым, и, наконец, стал открывать истины, никому ещё не известные.  К.Э. Циолковский</vt:lpstr>
      <vt:lpstr>Основные особенности программы:</vt:lpstr>
      <vt:lpstr>МИССИЯ ПРОГРАММЫ</vt:lpstr>
      <vt:lpstr>ЦЕЛЬ ПРОГРАММЫ:</vt:lpstr>
      <vt:lpstr>ЗАДАЧИ РЕАЛИЗАЦИИ ПРОГРАММЫ</vt:lpstr>
      <vt:lpstr>Создание образовательной среды в программе происходит на основе  ПРИНЦИПОВ ДЕЯТЕЛЬНОСТНОГО ОБУЧЕНИЯ</vt:lpstr>
      <vt:lpstr>НАПРАВЛЕНИЯ РАЗВИТИЯ И ОБРАЗОВАНИЯ ДЕТЕЙ (ОБРАЗОВАТЕЛЬНЫЕ ОБЛАСТИ)</vt:lpstr>
      <vt:lpstr>СОЦИАЛЬНО-КОММУНИКАТИВНОЕ РАЗВИТИЕ</vt:lpstr>
      <vt:lpstr>ПОЗНАВАТЕЛЬНОЕ РАЗВИТИЕ</vt:lpstr>
      <vt:lpstr>РЕЧЕВОЕ РАЗВИТИЕ</vt:lpstr>
      <vt:lpstr>ХУДОЖЕСТВЕННО-ЭСТЕТИЧЕСКОЕ РАЗВИТИЕ</vt:lpstr>
      <vt:lpstr>ФИЗИЧЕСКОЕ РАЗВИТИЕ</vt:lpstr>
      <vt:lpstr>ВИДЫ ДЕЯТЕЛЬНОСТИ  МЛАДЕНЧЕСКИЙ ВОЗРАСТ (2 мес.-1 год)</vt:lpstr>
      <vt:lpstr>ВИДЫ ДЕЯТЕЛЬНОСТИ  РАННИЙ ВОЗРАСТ (1 год-3 года)</vt:lpstr>
      <vt:lpstr>ВИДЫ ДЕЯТЕЛЬНОСТИ  ДОШКОЛЬНЫЙ ВОЗРАСТ (3 года-8 лет)</vt:lpstr>
      <vt:lpstr>ФОРМЫ ВЗАИМОДЕЙСТВИЯ С РОДИТЕЛЯМИ  «Мамы, папы, нам без вас – все равно, что вам без нас» С. Михалков</vt:lpstr>
      <vt:lpstr>ЦЕЛЕВЫЕ ОРИЕНТИРЫ К 3 ГОДАМ</vt:lpstr>
      <vt:lpstr>ЦЕЛЕВЫЕ ОРИЕНТИРЫ К 7 ГОДАМ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Примерная основная образовательная программа дошкольного образования  «МИР ОТКРЫТИЙ»</dc:title>
  <dc:creator>Ирина</dc:creator>
  <cp:lastModifiedBy>user</cp:lastModifiedBy>
  <cp:revision>27</cp:revision>
  <dcterms:created xsi:type="dcterms:W3CDTF">2014-08-22T06:02:10Z</dcterms:created>
  <dcterms:modified xsi:type="dcterms:W3CDTF">2018-11-08T08:45:04Z</dcterms:modified>
</cp:coreProperties>
</file>